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0" r:id="rId2"/>
    <p:sldId id="276" r:id="rId3"/>
    <p:sldId id="278" r:id="rId4"/>
    <p:sldId id="277" r:id="rId5"/>
    <p:sldId id="27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9" d="100"/>
          <a:sy n="59" d="100"/>
        </p:scale>
        <p:origin x="964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9/24/2020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9/24/2020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9/24/2020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9/24/2020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13 is about Word Sense Disambiguation (WSD) and how to achieve WSD by supervised learning</a:t>
            </a:r>
          </a:p>
          <a:p>
            <a:r>
              <a:rPr lang="en-US" dirty="0"/>
              <a:t>[Ch. 20 of </a:t>
            </a:r>
            <a:r>
              <a:rPr lang="en-US" dirty="0" err="1"/>
              <a:t>Jurafsky</a:t>
            </a:r>
            <a:r>
              <a:rPr lang="en-US" dirty="0"/>
              <a:t> Martin]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5C0A88E-8E7A-475B-ACFE-AD4530E58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36"/>
    </mc:Choice>
    <mc:Fallback>
      <p:transition spd="slow" advTm="23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WSD – Word Sense Disambiguation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WSD: process of selecting the correct sense of a word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Applications: machine translation, IR, Dialogue-based systems</a:t>
            </a:r>
          </a:p>
          <a:p>
            <a:pPr marL="0" indent="0"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r>
              <a:rPr lang="en-US" b="1" dirty="0"/>
              <a:t>Input to the WSD algorithm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-1) the input word with its context (surrounding words)</a:t>
            </a:r>
          </a:p>
          <a:p>
            <a:pPr marL="0" indent="0">
              <a:buNone/>
            </a:pPr>
            <a:r>
              <a:rPr lang="en-US" dirty="0"/>
              <a:t>   -2) list of different senses of the word</a:t>
            </a:r>
          </a:p>
          <a:p>
            <a:r>
              <a:rPr lang="en-US" b="1" dirty="0"/>
              <a:t>Output of WSD algorithm</a:t>
            </a:r>
          </a:p>
          <a:p>
            <a:pPr marL="0" indent="0">
              <a:buNone/>
            </a:pPr>
            <a:r>
              <a:rPr lang="en-US" dirty="0"/>
              <a:t>    -correct sense of the word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8D4C074-2410-4322-85B7-A9FE223D1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89"/>
    </mc:Choice>
    <mc:Fallback>
      <p:transition spd="slow" advTm="80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4736-2FC4-4045-A4D2-F5A4D623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multiple senses of a word (homonyms)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21A82-D57C-4DF0-B7B1-31E24FEA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9CF58-5DAE-4467-8C38-A910EAE7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1026" name="Picture 2" descr="Table 1 from AUTOMATIC WORD SENSE DISAMBIGUATION ( WSD ) SYSTEM | Semantic  Scholar">
            <a:extLst>
              <a:ext uri="{FF2B5EF4-FFF2-40B4-BE49-F238E27FC236}">
                <a16:creationId xmlns:a16="http://schemas.microsoft.com/office/drawing/2014/main" id="{D69C32AB-4A38-4423-89B3-C858C5630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99" y="1852669"/>
            <a:ext cx="5190985" cy="425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58F8BB-0E57-497C-8D82-3507567FE1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92"/>
    </mc:Choice>
    <mc:Fallback>
      <p:transition spd="slow" advTm="120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Supervised learning for WSD: FEATURE EXTRACTION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way of implementing WSD is by supervised learning (covered in these slides).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baseline="-25000" dirty="0"/>
              <a:t>Two types of features for WSD:</a:t>
            </a:r>
          </a:p>
          <a:p>
            <a:pPr marL="0" indent="0">
              <a:buNone/>
            </a:pPr>
            <a:r>
              <a:rPr lang="en-US" b="1" baseline="-25000" dirty="0"/>
              <a:t>-Collocational features (WINDOW SIZE OF 2 ON EITHER SIDE OF THE WORD) {(</a:t>
            </a:r>
            <a:r>
              <a:rPr lang="en-US" b="1" baseline="-25000" dirty="0" err="1"/>
              <a:t>w,POS</a:t>
            </a:r>
            <a:r>
              <a:rPr lang="en-US" b="1" baseline="-25000" dirty="0"/>
              <a:t>), for all neighboring words w}:</a:t>
            </a:r>
          </a:p>
          <a:p>
            <a:pPr marL="0" indent="0">
              <a:buNone/>
            </a:pPr>
            <a:endParaRPr lang="en-US" b="1" baseline="-25000" dirty="0"/>
          </a:p>
          <a:p>
            <a:pPr marL="0" indent="0">
              <a:buNone/>
            </a:pPr>
            <a:endParaRPr lang="en-US" b="1" baseline="-25000" dirty="0"/>
          </a:p>
          <a:p>
            <a:pPr marL="0" indent="0">
              <a:buNone/>
            </a:pPr>
            <a:r>
              <a:rPr lang="en-US" b="1" baseline="-25000" dirty="0"/>
              <a:t>-Co-occurrence features (TOP-12 KEYWORDS): </a:t>
            </a:r>
          </a:p>
          <a:p>
            <a:pPr marL="0" indent="0">
              <a:buNone/>
            </a:pPr>
            <a:r>
              <a:rPr lang="en-US" b="1" baseline="-25000" dirty="0"/>
              <a:t>FISHING, BIG, SOUND, </a:t>
            </a:r>
            <a:r>
              <a:rPr lang="en-US" b="1" baseline="-25000" dirty="0">
                <a:solidFill>
                  <a:srgbClr val="FF0000"/>
                </a:solidFill>
              </a:rPr>
              <a:t>PLAYER</a:t>
            </a:r>
            <a:r>
              <a:rPr lang="en-US" b="1" baseline="-25000" dirty="0"/>
              <a:t>, FLY, ROD, POUND, DOUBLE, RUNS, PLAYING,</a:t>
            </a:r>
            <a:r>
              <a:rPr lang="en-US" b="1" baseline="-25000" dirty="0">
                <a:solidFill>
                  <a:srgbClr val="FF0000"/>
                </a:solidFill>
              </a:rPr>
              <a:t> GUITAR</a:t>
            </a:r>
            <a:r>
              <a:rPr lang="en-US" b="1" baseline="-25000" dirty="0"/>
              <a:t>, BAND</a:t>
            </a:r>
          </a:p>
          <a:p>
            <a:pPr marL="0" indent="0">
              <a:buNone/>
            </a:pPr>
            <a:endParaRPr lang="en-US" b="1" baseline="-25000" dirty="0"/>
          </a:p>
          <a:p>
            <a:pPr marL="0" indent="0">
              <a:buNone/>
            </a:pPr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E2598-4D74-4063-813E-631FDB5C7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94" y="2452687"/>
            <a:ext cx="6119812" cy="585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95B5D-84E0-4A8D-A375-0B042AF3F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7450" y="4112211"/>
            <a:ext cx="7277100" cy="409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8CC9F-3163-4BA5-831C-BC756D0B4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00" y="5895181"/>
            <a:ext cx="3800475" cy="371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336C2B-C9C6-4636-B7F9-2E11F5CDD507}"/>
              </a:ext>
            </a:extLst>
          </p:cNvPr>
          <p:cNvSpPr txBox="1"/>
          <p:nvPr/>
        </p:nvSpPr>
        <p:spPr>
          <a:xfrm>
            <a:off x="9832975" y="4001294"/>
            <a:ext cx="1800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Part of Speech-</a:t>
            </a:r>
          </a:p>
          <a:p>
            <a:r>
              <a:rPr lang="en-US" i="1" dirty="0">
                <a:solidFill>
                  <a:srgbClr val="FF0000"/>
                </a:solidFill>
              </a:rPr>
              <a:t>NN1</a:t>
            </a:r>
            <a:r>
              <a:rPr lang="en-US" i="1" dirty="0"/>
              <a:t>: Singular common noun</a:t>
            </a:r>
          </a:p>
          <a:p>
            <a:r>
              <a:rPr lang="en-US" i="1" dirty="0">
                <a:solidFill>
                  <a:srgbClr val="FF0000"/>
                </a:solidFill>
              </a:rPr>
              <a:t>CJC</a:t>
            </a:r>
            <a:r>
              <a:rPr lang="en-US" i="1" dirty="0"/>
              <a:t>: Conjunction</a:t>
            </a:r>
          </a:p>
          <a:p>
            <a:r>
              <a:rPr lang="en-US" i="1" dirty="0">
                <a:solidFill>
                  <a:srgbClr val="FF0000"/>
                </a:solidFill>
              </a:rPr>
              <a:t>VB</a:t>
            </a:r>
            <a:r>
              <a:rPr lang="en-US" i="1" dirty="0"/>
              <a:t>: Verb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613C280-E418-477B-B997-F4A546BCC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5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649"/>
    </mc:Choice>
    <mc:Fallback>
      <p:transition spd="slow" advTm="407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Supervised learning for WSD: CLASSIFIER (Naïve Bayes)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aseline="-25000" dirty="0"/>
          </a:p>
          <a:p>
            <a:r>
              <a:rPr lang="en-US" dirty="0"/>
              <a:t>Correct sense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AE577-D639-45F7-B5C3-ABA4363C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237" y="2181225"/>
            <a:ext cx="2047875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3E8236-DAF9-4BFE-95E8-926332F00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3008312"/>
            <a:ext cx="2476500" cy="857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48A717-5BEA-44B4-A9CB-129121176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274" y="4000499"/>
            <a:ext cx="2209800" cy="742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6F704B-CC59-4534-86A2-12FE8B570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0" y="5048249"/>
            <a:ext cx="2857500" cy="714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C91B2E-DF43-404D-B5AD-BA3CA1C08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275" y="5067300"/>
            <a:ext cx="1828578" cy="593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A5A443-2C86-4656-AB9E-BCB43AB4F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9868" y="4946196"/>
            <a:ext cx="2134917" cy="714376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214D6326-3B6B-4D03-BE79-A47548E02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131B5A5-FBE8-42BE-B566-35C995BD13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908" y="2279197"/>
            <a:ext cx="3800763" cy="3224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181B8CC-3EA8-4C66-A177-20445FCEEA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8318" y="3198246"/>
            <a:ext cx="1486581" cy="2800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BDBC5DC-6FC1-4643-8668-28672119F6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8318" y="4074887"/>
            <a:ext cx="1777116" cy="2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1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151"/>
    </mc:Choice>
    <mc:Fallback>
      <p:transition spd="slow" advTm="357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</TotalTime>
  <Words>292</Words>
  <Application>Microsoft Office PowerPoint</Application>
  <PresentationFormat>Widescreen</PresentationFormat>
  <Paragraphs>58</Paragraphs>
  <Slides>5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Forte</vt:lpstr>
      <vt:lpstr>Office Theme</vt:lpstr>
      <vt:lpstr>MathType 6.0 Equation</vt:lpstr>
      <vt:lpstr>Lecture 13</vt:lpstr>
      <vt:lpstr>WSD – Word Sense Disambiguation</vt:lpstr>
      <vt:lpstr>Example of multiple senses of a word (homonyms)</vt:lpstr>
      <vt:lpstr>Supervised learning for WSD: FEATURE EXTRACTION</vt:lpstr>
      <vt:lpstr>Supervised learning for WSD: CLASSIFIER (Naïve Bayes)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372</cp:revision>
  <dcterms:created xsi:type="dcterms:W3CDTF">2020-08-11T15:39:25Z</dcterms:created>
  <dcterms:modified xsi:type="dcterms:W3CDTF">2020-09-24T17:39:15Z</dcterms:modified>
</cp:coreProperties>
</file>